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/>
    <p:restoredTop sz="90186"/>
  </p:normalViewPr>
  <p:slideViewPr>
    <p:cSldViewPr snapToGrid="0" snapToObjects="1">
      <p:cViewPr varScale="1">
        <p:scale>
          <a:sx n="91" d="100"/>
          <a:sy n="91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EE2F2-C1A1-A746-BB3F-D1A585DAC547}" type="datetimeFigureOut">
              <a:t>11/19/17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3C228-6AAD-C34A-B1E0-7C744CC8AC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9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Depth of B, C,</a:t>
            </a:r>
            <a:r>
              <a:rPr lang="en-US" baseline="0"/>
              <a:t> D: 1		Height of E, F, G, K, L, M, I: 0</a:t>
            </a:r>
          </a:p>
          <a:p>
            <a:r>
              <a:rPr lang="en-US" baseline="0"/>
              <a:t>Depth of E, F, G, H, I, J: 2	Height of B, C, H, J: 1</a:t>
            </a:r>
          </a:p>
          <a:p>
            <a:r>
              <a:rPr lang="en-US" baseline="0"/>
              <a:t>Depth of K, L, M: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3C228-6AAD-C34A-B1E0-7C744CC8AC9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0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3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2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82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4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63466-8628-244E-B4FA-B6B76B63F682}" type="datetimeFigureOut">
              <a:t>11/19/17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2291E-0FB4-DF4B-BB5A-F507FF0E3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5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1491" y="1485564"/>
            <a:ext cx="9144000" cy="2387600"/>
          </a:xfrm>
        </p:spPr>
        <p:txBody>
          <a:bodyPr/>
          <a:lstStyle/>
          <a:p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Binary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5757" y="4073983"/>
            <a:ext cx="9520783" cy="205368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/>
              <a:t>"The best time to plant a tree is twenty years ago. The second best time is now."</a:t>
            </a:r>
          </a:p>
          <a:p>
            <a:pPr algn="l"/>
            <a:r>
              <a:rPr lang="en-US"/>
              <a:t>-Chinese proverb</a:t>
            </a:r>
          </a:p>
          <a:p>
            <a:pPr algn="l"/>
            <a:r>
              <a:rPr lang="en-US"/>
              <a:t>Real programmmers always confuse Christmas and Halloween because </a:t>
            </a:r>
          </a:p>
          <a:p>
            <a:pPr algn="l"/>
            <a:r>
              <a:rPr lang="en-US"/>
              <a:t>Oct31 == Dec25.</a:t>
            </a:r>
          </a:p>
          <a:p>
            <a:pPr algn="l"/>
            <a:r>
              <a:rPr lang="en-US"/>
              <a:t>-Andrew Rutherford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668" y="2421467"/>
            <a:ext cx="4200351" cy="2997200"/>
          </a:xfrm>
          <a:prstGeom prst="rect">
            <a:avLst/>
          </a:prstGeom>
          <a:scene3d>
            <a:camera prst="orthographicFront">
              <a:rot lat="5400000" lon="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1" y="286212"/>
            <a:ext cx="3630928" cy="35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4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05" y="1325562"/>
            <a:ext cx="11495314" cy="5217741"/>
          </a:xfrm>
        </p:spPr>
        <p:txBody>
          <a:bodyPr>
            <a:normAutofit lnSpcReduction="10000"/>
          </a:bodyPr>
          <a:lstStyle/>
          <a:p>
            <a:r>
              <a:rPr lang="en-US" b="1"/>
              <a:t>complete binary tree: </a:t>
            </a:r>
            <a:r>
              <a:rPr lang="en-US"/>
              <a:t>a binary tree in which every level, except possibly the deepest, is completely filled. At depth n, the height of the tree, all nodes are as far left as possible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If we added a new node, where would it go to maintain a complete binary tree?</a:t>
            </a:r>
          </a:p>
        </p:txBody>
      </p:sp>
      <p:sp>
        <p:nvSpPr>
          <p:cNvPr id="4" name="Oval 3"/>
          <p:cNvSpPr/>
          <p:nvPr/>
        </p:nvSpPr>
        <p:spPr>
          <a:xfrm>
            <a:off x="4928260" y="2707574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8240" y="3344882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40681" y="3344882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95304" y="4133602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78878" y="4102925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85362" y="4095006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36527" y="4128651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39985" y="4904509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34691" y="4922322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544292" y="4904508"/>
            <a:ext cx="510638" cy="522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4" idx="3"/>
            <a:endCxn id="6" idx="0"/>
          </p:cNvCxnSpPr>
          <p:nvPr/>
        </p:nvCxnSpPr>
        <p:spPr>
          <a:xfrm flipH="1">
            <a:off x="4423559" y="3153567"/>
            <a:ext cx="579482" cy="19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5"/>
            <a:endCxn id="7" idx="0"/>
          </p:cNvCxnSpPr>
          <p:nvPr/>
        </p:nvCxnSpPr>
        <p:spPr>
          <a:xfrm>
            <a:off x="5364117" y="3153567"/>
            <a:ext cx="731883" cy="19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8" idx="0"/>
          </p:cNvCxnSpPr>
          <p:nvPr/>
        </p:nvCxnSpPr>
        <p:spPr>
          <a:xfrm flipH="1">
            <a:off x="3750623" y="3790875"/>
            <a:ext cx="492398" cy="34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9" idx="0"/>
          </p:cNvCxnSpPr>
          <p:nvPr/>
        </p:nvCxnSpPr>
        <p:spPr>
          <a:xfrm>
            <a:off x="4604097" y="3790875"/>
            <a:ext cx="330100" cy="312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0" idx="0"/>
          </p:cNvCxnSpPr>
          <p:nvPr/>
        </p:nvCxnSpPr>
        <p:spPr>
          <a:xfrm flipH="1">
            <a:off x="5840681" y="3790875"/>
            <a:ext cx="74781" cy="304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5"/>
            <a:endCxn id="11" idx="0"/>
          </p:cNvCxnSpPr>
          <p:nvPr/>
        </p:nvCxnSpPr>
        <p:spPr>
          <a:xfrm>
            <a:off x="6276538" y="3790875"/>
            <a:ext cx="215308" cy="33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3"/>
            <a:endCxn id="12" idx="0"/>
          </p:cNvCxnSpPr>
          <p:nvPr/>
        </p:nvCxnSpPr>
        <p:spPr>
          <a:xfrm flipH="1">
            <a:off x="3495304" y="4579595"/>
            <a:ext cx="74781" cy="324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5"/>
            <a:endCxn id="13" idx="0"/>
          </p:cNvCxnSpPr>
          <p:nvPr/>
        </p:nvCxnSpPr>
        <p:spPr>
          <a:xfrm>
            <a:off x="3931161" y="4579595"/>
            <a:ext cx="258849" cy="342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4"/>
            <a:endCxn id="14" idx="0"/>
          </p:cNvCxnSpPr>
          <p:nvPr/>
        </p:nvCxnSpPr>
        <p:spPr>
          <a:xfrm flipH="1">
            <a:off x="4799611" y="4625438"/>
            <a:ext cx="134586" cy="27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0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What's the height of a complete binary tree that contains N nodes?</a:t>
            </a:r>
          </a:p>
          <a:p>
            <a:pPr marL="0" indent="0">
              <a:buNone/>
            </a:pPr>
            <a:r>
              <a:rPr lang="en-US"/>
              <a:t>A. 1</a:t>
            </a:r>
          </a:p>
          <a:p>
            <a:pPr marL="0" indent="0">
              <a:buNone/>
            </a:pPr>
            <a:r>
              <a:rPr lang="en-US"/>
              <a:t>B. logN</a:t>
            </a:r>
          </a:p>
          <a:p>
            <a:pPr marL="0" indent="0">
              <a:buNone/>
            </a:pPr>
            <a:r>
              <a:rPr lang="en-US"/>
              <a:t>C. N</a:t>
            </a:r>
            <a:r>
              <a:rPr lang="en-US" baseline="30000"/>
              <a:t>1/2</a:t>
            </a:r>
            <a:endParaRPr lang="en-US"/>
          </a:p>
          <a:p>
            <a:pPr marL="0" indent="0">
              <a:buNone/>
            </a:pPr>
            <a:r>
              <a:rPr lang="en-US"/>
              <a:t>D. N</a:t>
            </a:r>
          </a:p>
          <a:p>
            <a:pPr marL="0" indent="0">
              <a:buNone/>
            </a:pPr>
            <a:r>
              <a:rPr lang="en-US"/>
              <a:t>E. NlogN</a:t>
            </a:r>
          </a:p>
        </p:txBody>
      </p:sp>
    </p:spTree>
    <p:extLst>
      <p:ext uri="{BB962C8B-B14F-4D97-AF65-F5344CB8AC3E}">
        <p14:creationId xmlns:p14="http://schemas.microsoft.com/office/powerpoint/2010/main" val="1657460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Perfect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perfect binary tree: a binary tree such that all leaf nodes are at the same depth and all internal nodes have two children</a:t>
            </a:r>
          </a:p>
          <a:p>
            <a:r>
              <a:rPr lang="en-US"/>
              <a:t>a perfect binary tree has the maximum number of nodes for a given height</a:t>
            </a:r>
          </a:p>
          <a:p>
            <a:r>
              <a:rPr lang="en-US"/>
              <a:t>a perfect binary tree has 2</a:t>
            </a:r>
            <a:r>
              <a:rPr lang="en-US" baseline="30000"/>
              <a:t>n+1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1 nodes, where n is the height of the tree</a:t>
            </a:r>
          </a:p>
          <a:p>
            <a:pPr lvl="1"/>
            <a:r>
              <a:rPr lang="en-US"/>
              <a:t>height 0 </a:t>
            </a:r>
            <a:r>
              <a:rPr lang="en-US">
                <a:sym typeface="Wingdings"/>
              </a:rPr>
              <a:t> 1 node</a:t>
            </a:r>
          </a:p>
          <a:p>
            <a:pPr lvl="1"/>
            <a:r>
              <a:rPr lang="en-US">
                <a:sym typeface="Wingdings"/>
              </a:rPr>
              <a:t>height 1  3 nodes</a:t>
            </a:r>
          </a:p>
          <a:p>
            <a:pPr lvl="1"/>
            <a:r>
              <a:rPr lang="en-US">
                <a:sym typeface="Wingdings"/>
              </a:rPr>
              <a:t>height 2  7 nodes</a:t>
            </a:r>
          </a:p>
          <a:p>
            <a:pPr lvl="1"/>
            <a:r>
              <a:rPr lang="en-US">
                <a:sym typeface="Wingdings"/>
              </a:rPr>
              <a:t>height 3  15 nodes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4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Tree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tree node object stores data and pointers to left and right children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8998"/>
              </p:ext>
            </p:extLst>
          </p:nvPr>
        </p:nvGraphicFramePr>
        <p:xfrm>
          <a:off x="4310743" y="2822786"/>
          <a:ext cx="28025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192"/>
                <a:gridCol w="934192"/>
                <a:gridCol w="934192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4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44902"/>
              </p:ext>
            </p:extLst>
          </p:nvPr>
        </p:nvGraphicFramePr>
        <p:xfrm>
          <a:off x="1889276" y="4235754"/>
          <a:ext cx="28025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192"/>
                <a:gridCol w="934192"/>
                <a:gridCol w="934192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4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85004"/>
              </p:ext>
            </p:extLst>
          </p:nvPr>
        </p:nvGraphicFramePr>
        <p:xfrm>
          <a:off x="6969277" y="4235754"/>
          <a:ext cx="28025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192"/>
                <a:gridCol w="934192"/>
                <a:gridCol w="934192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4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44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98495"/>
              </p:ext>
            </p:extLst>
          </p:nvPr>
        </p:nvGraphicFramePr>
        <p:xfrm>
          <a:off x="9170609" y="5648722"/>
          <a:ext cx="280257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192"/>
                <a:gridCol w="934192"/>
                <a:gridCol w="934192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left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data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right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4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3290564" y="3529270"/>
            <a:ext cx="1401288" cy="70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0"/>
          </p:cNvCxnSpPr>
          <p:nvPr/>
        </p:nvCxnSpPr>
        <p:spPr>
          <a:xfrm>
            <a:off x="6722368" y="3452845"/>
            <a:ext cx="1648197" cy="78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0"/>
          </p:cNvCxnSpPr>
          <p:nvPr/>
        </p:nvCxnSpPr>
        <p:spPr>
          <a:xfrm>
            <a:off x="9170609" y="4876800"/>
            <a:ext cx="1401288" cy="77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50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TreeNode struct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199" y="1066800"/>
            <a:ext cx="11802533" cy="579120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// BinaryTree.h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#ifndef _BINARYTREE_H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#define _BINARYTREE_H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struct TreeNode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int data;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TreeNode* left;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TreeNode* right;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TreeNode(int data, TreeNode* left = NULL, TreeNode* right = NULL)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   this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data = data;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   thisleft = left;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   thisright = right;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bool isLeaf()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   return left == NULL &amp;&amp; right == NULL;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  <a:sym typeface="Wingdings"/>
              </a:rPr>
              <a:t>};</a:t>
            </a: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74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3" y="1690688"/>
            <a:ext cx="11082867" cy="4486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TreeNode* node = new TreeNode(25);</a:t>
            </a:r>
            <a:endParaRPr lang="en-US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nodeleft = new TreeNode(13);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noderight = new TreeNode(44);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noderightright = new TreeNode(62);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19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BinaryTree class: interface (cont'd)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117600"/>
            <a:ext cx="11463866" cy="5621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class BinaryTree {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private: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TreeNode* root;  // NULL for empty tree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public: 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BinaryTree(TreeNode*);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void print();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bool contains(int);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...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75653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Binary Tree Traversals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1" y="1524000"/>
            <a:ext cx="11768666" cy="4995333"/>
          </a:xfrm>
        </p:spPr>
        <p:txBody>
          <a:bodyPr/>
          <a:lstStyle/>
          <a:p>
            <a:r>
              <a:rPr lang="en-US"/>
              <a:t>Often we need to visit every node in a binary tree and process each node's data</a:t>
            </a:r>
          </a:p>
          <a:p>
            <a:r>
              <a:rPr lang="en-US"/>
              <a:t>Types of traversal:</a:t>
            </a:r>
          </a:p>
          <a:p>
            <a:pPr lvl="1"/>
            <a:r>
              <a:rPr lang="en-US"/>
              <a:t>preorder traversal: process root, process left subtree, process right subtree</a:t>
            </a:r>
          </a:p>
          <a:p>
            <a:pPr lvl="1"/>
            <a:r>
              <a:rPr lang="en-US"/>
              <a:t>in-order traversal: process left subtree, process root, process right subtree</a:t>
            </a:r>
          </a:p>
          <a:p>
            <a:pPr lvl="1"/>
            <a:r>
              <a:rPr lang="en-US"/>
              <a:t>post-order traversal: process left subtree, process right subtree, process root</a:t>
            </a:r>
          </a:p>
          <a:p>
            <a:pPr lvl="1"/>
            <a:r>
              <a:rPr lang="en-US"/>
              <a:t>level order traversal: starting at root, process all nodes at the same depth from left to right, and then traverse the nodes at the next depth</a:t>
            </a:r>
          </a:p>
        </p:txBody>
      </p:sp>
    </p:spTree>
    <p:extLst>
      <p:ext uri="{BB962C8B-B14F-4D97-AF65-F5344CB8AC3E}">
        <p14:creationId xmlns:p14="http://schemas.microsoft.com/office/powerpoint/2010/main" val="66871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Binary Tree Traversals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262" y="1325563"/>
            <a:ext cx="10902538" cy="4851400"/>
          </a:xfrm>
        </p:spPr>
        <p:txBody>
          <a:bodyPr/>
          <a:lstStyle/>
          <a:p>
            <a:r>
              <a:rPr lang="en-US"/>
              <a:t>To determine the order that the nodes are visited in a traversal, draw a path around the tree. Start on the left side of the root and trace around the tree, staying close to the tree.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2" y="3085914"/>
            <a:ext cx="3325355" cy="2841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881" y="6626431"/>
            <a:ext cx="2719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https://en.wikipedia.org/wiki/Tree_traversal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8868" y="3085914"/>
            <a:ext cx="6710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pre-order: process when pass down left side of node</a:t>
            </a:r>
          </a:p>
          <a:p>
            <a:r>
              <a:rPr lang="en-US" sz="2400"/>
              <a:t>F B A D C E G I H</a:t>
            </a:r>
          </a:p>
          <a:p>
            <a:r>
              <a:rPr lang="en-US" sz="2400"/>
              <a:t>in-order: process when pass under node</a:t>
            </a:r>
          </a:p>
          <a:p>
            <a:r>
              <a:rPr lang="en-US" sz="2400"/>
              <a:t>A B C D E F G H I </a:t>
            </a:r>
          </a:p>
          <a:p>
            <a:r>
              <a:rPr lang="en-US" sz="2400"/>
              <a:t>post-order: process when pass up right side of node</a:t>
            </a:r>
          </a:p>
          <a:p>
            <a:r>
              <a:rPr lang="en-US" sz="2400"/>
              <a:t>A C E D B H I G F</a:t>
            </a:r>
          </a:p>
        </p:txBody>
      </p:sp>
    </p:spTree>
    <p:extLst>
      <p:ext uri="{BB962C8B-B14F-4D97-AF65-F5344CB8AC3E}">
        <p14:creationId xmlns:p14="http://schemas.microsoft.com/office/powerpoint/2010/main" val="77874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262" y="1579418"/>
            <a:ext cx="10902538" cy="4597545"/>
          </a:xfrm>
        </p:spPr>
        <p:txBody>
          <a:bodyPr/>
          <a:lstStyle/>
          <a:p>
            <a:r>
              <a:rPr lang="en-US"/>
              <a:t>What is the result of a post-order traversal this tree?</a:t>
            </a:r>
          </a:p>
          <a:p>
            <a:pPr marL="0" indent="0">
              <a:buNone/>
            </a:pPr>
            <a:r>
              <a:rPr lang="en-US"/>
              <a:t>A. 2 5 11 6 7 4 9 5 2</a:t>
            </a:r>
          </a:p>
          <a:p>
            <a:pPr marL="0" indent="0">
              <a:buNone/>
            </a:pPr>
            <a:r>
              <a:rPr lang="en-US"/>
              <a:t>B. 2 7 2 6 5 11  5 9 4</a:t>
            </a:r>
          </a:p>
          <a:p>
            <a:pPr marL="0" indent="0">
              <a:buNone/>
            </a:pPr>
            <a:r>
              <a:rPr lang="en-US"/>
              <a:t>C. 2 7 5 6 11 2 5 4 9</a:t>
            </a:r>
          </a:p>
          <a:p>
            <a:pPr marL="0" indent="0">
              <a:buNone/>
            </a:pPr>
            <a:r>
              <a:rPr lang="en-US"/>
              <a:t>D. 2 7 5 2 6 9 5 11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61" y="2054432"/>
            <a:ext cx="3327466" cy="27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Trees in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3" y="1557867"/>
            <a:ext cx="11700934" cy="49276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Tree - prevalent ADT</a:t>
            </a:r>
          </a:p>
          <a:p>
            <a:r>
              <a:rPr lang="en-US"/>
              <a:t>directory structure: folder is parent, and all the folders/files inside are its children</a:t>
            </a:r>
          </a:p>
          <a:p>
            <a:r>
              <a:rPr lang="en-US"/>
              <a:t>cell phone word auto-complete</a:t>
            </a:r>
          </a:p>
        </p:txBody>
      </p:sp>
    </p:spTree>
    <p:extLst>
      <p:ext uri="{BB962C8B-B14F-4D97-AF65-F5344CB8AC3E}">
        <p14:creationId xmlns:p14="http://schemas.microsoft.com/office/powerpoint/2010/main" val="181794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631" y="1690688"/>
            <a:ext cx="11637818" cy="4638860"/>
          </a:xfrm>
        </p:spPr>
        <p:txBody>
          <a:bodyPr/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print()</a:t>
            </a:r>
            <a:r>
              <a:rPr lang="en-US"/>
              <a:t> method in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BinaryTree</a:t>
            </a:r>
            <a:r>
              <a:rPr lang="en-US"/>
              <a:t> class: prints the value in each node during an in-order traversal of the tree</a:t>
            </a:r>
          </a:p>
          <a:p>
            <a:pPr lvl="1"/>
            <a:r>
              <a:rPr lang="en-US"/>
              <a:t>print the left subtree, print the root, print the right subtree</a:t>
            </a:r>
          </a:p>
          <a:p>
            <a:r>
              <a:rPr lang="en-US"/>
              <a:t>To implement this recursively, need a helper method that takes a pointer to the root of the tree we're printing</a:t>
            </a:r>
          </a:p>
          <a:p>
            <a:r>
              <a:rPr lang="en-US"/>
              <a:t>Add to BinaryTree.h as a </a:t>
            </a:r>
            <a:r>
              <a:rPr lang="en-US" b="1">
                <a:solidFill>
                  <a:srgbClr val="C00000"/>
                </a:solidFill>
              </a:rPr>
              <a:t>private</a:t>
            </a:r>
            <a:r>
              <a:rPr lang="en-US"/>
              <a:t> method:</a:t>
            </a:r>
          </a:p>
          <a:p>
            <a:pPr lvl="1"/>
            <a:r>
              <a:rPr lang="en-US">
                <a:latin typeface="Courier New" charset="0"/>
                <a:ea typeface="Courier New" charset="0"/>
                <a:cs typeface="Courier New" charset="0"/>
              </a:rPr>
              <a:t>void printHelper(TreeNode* node);</a:t>
            </a:r>
          </a:p>
        </p:txBody>
      </p:sp>
    </p:spTree>
    <p:extLst>
      <p:ext uri="{BB962C8B-B14F-4D97-AF65-F5344CB8AC3E}">
        <p14:creationId xmlns:p14="http://schemas.microsoft.com/office/powerpoint/2010/main" val="129219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97" y="63850"/>
            <a:ext cx="10534403" cy="981179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print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881" y="1389413"/>
            <a:ext cx="11151919" cy="478755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In BinaryTree.cpp: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void BinaryTree::print()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printHelper(root);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void BinaryTree::printHelper(TreeNode* node)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// implicit base case: do nothing if node is NULL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if(node != NULL)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printHelper(node</a:t>
            </a: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left);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      cout &lt;&lt; nodedata &lt;&lt; endl;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      printHelper(noderight);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   }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}</a:t>
            </a:r>
          </a:p>
          <a:p>
            <a:r>
              <a:rPr lang="en-US">
                <a:ea typeface="Courier New" charset="0"/>
                <a:cs typeface="Courier New" charset="0"/>
                <a:sym typeface="Wingdings"/>
              </a:rPr>
              <a:t>Note: We could just use overloading and name both functions  </a:t>
            </a:r>
            <a:r>
              <a:rPr lang="en-US">
                <a:latin typeface="Courier New" charset="0"/>
                <a:ea typeface="Courier New" charset="0"/>
                <a:cs typeface="Courier New" charset="0"/>
                <a:sym typeface="Wingdings"/>
              </a:rPr>
              <a:t>print</a:t>
            </a:r>
            <a:endParaRPr lang="en-US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23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Tree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379" y="1793173"/>
            <a:ext cx="12037621" cy="4970697"/>
          </a:xfrm>
        </p:spPr>
        <p:txBody>
          <a:bodyPr>
            <a:normAutofit lnSpcReduction="10000"/>
          </a:bodyPr>
          <a:lstStyle/>
          <a:p>
            <a:r>
              <a:rPr lang="en-US"/>
              <a:t>Tree methods are often implemented recursively in this way:</a:t>
            </a:r>
          </a:p>
          <a:p>
            <a:pPr lvl="1"/>
            <a:r>
              <a:rPr lang="en-US" u="sng"/>
              <a:t>public method: </a:t>
            </a:r>
            <a:r>
              <a:rPr lang="en-US"/>
              <a:t>called by the client</a:t>
            </a:r>
          </a:p>
          <a:p>
            <a:pPr lvl="1"/>
            <a:r>
              <a:rPr lang="en-US" u="sng"/>
              <a:t>helper method: </a:t>
            </a:r>
            <a:r>
              <a:rPr lang="en-US"/>
              <a:t>takes a pointer to the node it should process in addition to parameters of public method</a:t>
            </a:r>
          </a:p>
          <a:p>
            <a:pPr lvl="1"/>
            <a:r>
              <a:rPr lang="en-US"/>
              <a:t>the public method often only calls the helper method and passes the root node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returnType methodName(parameters) {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helperMethod(root, parameters);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returnType helperMethod(node, parameters) {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...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657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 the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contains</a:t>
            </a:r>
            <a:r>
              <a:rPr lang="en-US"/>
              <a:t> method for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BinaryTree</a:t>
            </a:r>
            <a:r>
              <a:rPr lang="en-US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11611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3" y="130665"/>
            <a:ext cx="10574867" cy="759789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890454"/>
            <a:ext cx="11116733" cy="5771603"/>
          </a:xfrm>
        </p:spPr>
        <p:txBody>
          <a:bodyPr>
            <a:normAutofit lnSpcReduction="10000"/>
          </a:bodyPr>
          <a:lstStyle/>
          <a:p>
            <a:r>
              <a:rPr lang="en-US"/>
              <a:t> </a:t>
            </a:r>
            <a:r>
              <a:rPr lang="en-US" b="1"/>
              <a:t>tree</a:t>
            </a:r>
            <a:r>
              <a:rPr lang="en-US"/>
              <a:t>: directed acyclic data structure of linked nodes</a:t>
            </a:r>
          </a:p>
          <a:p>
            <a:pPr lvl="1"/>
            <a:r>
              <a:rPr lang="en-US"/>
              <a:t>directed - links point in one direction</a:t>
            </a:r>
          </a:p>
          <a:p>
            <a:pPr lvl="1"/>
            <a:r>
              <a:rPr lang="en-US"/>
              <a:t>acyclic -  no path in the structure leads from a node back to itself</a:t>
            </a:r>
          </a:p>
          <a:p>
            <a:r>
              <a:rPr lang="en-US" b="1"/>
              <a:t>binary tree</a:t>
            </a:r>
            <a:r>
              <a:rPr lang="en-US"/>
              <a:t>: each node has at most two children</a:t>
            </a:r>
          </a:p>
          <a:p>
            <a:r>
              <a:rPr lang="en-US"/>
              <a:t>A binary tree is recursively defined as:</a:t>
            </a:r>
          </a:p>
          <a:p>
            <a:pPr lvl="1"/>
            <a:r>
              <a:rPr lang="en-US"/>
              <a:t>empty/NULL, or</a:t>
            </a:r>
          </a:p>
          <a:p>
            <a:pPr lvl="1"/>
            <a:r>
              <a:rPr lang="en-US"/>
              <a:t>a root node that has</a:t>
            </a:r>
          </a:p>
          <a:p>
            <a:pPr lvl="2"/>
            <a:r>
              <a:rPr lang="en-US" sz="2400"/>
              <a:t>data</a:t>
            </a:r>
          </a:p>
          <a:p>
            <a:pPr lvl="2"/>
            <a:r>
              <a:rPr lang="en-US" sz="2400"/>
              <a:t>a left sub-tree and</a:t>
            </a:r>
          </a:p>
          <a:p>
            <a:pPr lvl="2"/>
            <a:r>
              <a:rPr lang="en-US" sz="2400"/>
              <a:t>a right sub-tree</a:t>
            </a:r>
          </a:p>
          <a:p>
            <a:r>
              <a:rPr lang="en-US" sz="2600" b="1"/>
              <a:t>parent</a:t>
            </a:r>
            <a:r>
              <a:rPr lang="en-US" sz="2600"/>
              <a:t> node has direct links to its child nodes</a:t>
            </a:r>
          </a:p>
          <a:p>
            <a:r>
              <a:rPr lang="en-US" sz="2600" b="1"/>
              <a:t>leaf</a:t>
            </a:r>
            <a:r>
              <a:rPr lang="en-US" sz="2600"/>
              <a:t> </a:t>
            </a:r>
            <a:r>
              <a:rPr lang="mr-IN" sz="2600"/>
              <a:t>–</a:t>
            </a:r>
            <a:r>
              <a:rPr lang="en-US" sz="2600"/>
              <a:t> node with no children</a:t>
            </a:r>
          </a:p>
          <a:p>
            <a:r>
              <a:rPr lang="en-US" sz="2600" b="1"/>
              <a:t>internal node</a:t>
            </a:r>
            <a:r>
              <a:rPr lang="en-US" sz="2600"/>
              <a:t> </a:t>
            </a:r>
            <a:r>
              <a:rPr lang="mr-IN" sz="2600"/>
              <a:t>–</a:t>
            </a:r>
            <a:r>
              <a:rPr lang="en-US" sz="2600"/>
              <a:t> node with 1+ children</a:t>
            </a:r>
          </a:p>
          <a:p>
            <a:pPr lvl="1"/>
            <a:r>
              <a:rPr lang="en-US" sz="2600"/>
              <a:t>internal node is parent of its child nodes</a:t>
            </a:r>
          </a:p>
        </p:txBody>
      </p:sp>
      <p:sp>
        <p:nvSpPr>
          <p:cNvPr id="4" name="Oval 3"/>
          <p:cNvSpPr/>
          <p:nvPr/>
        </p:nvSpPr>
        <p:spPr>
          <a:xfrm>
            <a:off x="9595752" y="2896097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10570029" y="4118647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8550728" y="4191536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9168493" y="5486975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7918630" y="5486975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/>
          <p:cNvSpPr/>
          <p:nvPr/>
        </p:nvSpPr>
        <p:spPr>
          <a:xfrm>
            <a:off x="10065203" y="5486975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" name="Oval 9"/>
          <p:cNvSpPr/>
          <p:nvPr/>
        </p:nvSpPr>
        <p:spPr>
          <a:xfrm>
            <a:off x="11468099" y="5486975"/>
            <a:ext cx="783771" cy="7837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" name="Straight Arrow Connector 11"/>
          <p:cNvCxnSpPr>
            <a:stCxn id="4" idx="3"/>
            <a:endCxn id="6" idx="0"/>
          </p:cNvCxnSpPr>
          <p:nvPr/>
        </p:nvCxnSpPr>
        <p:spPr>
          <a:xfrm flipH="1">
            <a:off x="8942614" y="3565088"/>
            <a:ext cx="767919" cy="6264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5"/>
            <a:endCxn id="5" idx="0"/>
          </p:cNvCxnSpPr>
          <p:nvPr/>
        </p:nvCxnSpPr>
        <p:spPr>
          <a:xfrm>
            <a:off x="10264742" y="3565088"/>
            <a:ext cx="697173" cy="5535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8" idx="0"/>
          </p:cNvCxnSpPr>
          <p:nvPr/>
        </p:nvCxnSpPr>
        <p:spPr>
          <a:xfrm flipH="1">
            <a:off x="8310516" y="4860527"/>
            <a:ext cx="354993" cy="6264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7" idx="0"/>
          </p:cNvCxnSpPr>
          <p:nvPr/>
        </p:nvCxnSpPr>
        <p:spPr>
          <a:xfrm>
            <a:off x="9219718" y="4860527"/>
            <a:ext cx="340661" cy="6264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9" idx="0"/>
          </p:cNvCxnSpPr>
          <p:nvPr/>
        </p:nvCxnSpPr>
        <p:spPr>
          <a:xfrm flipH="1">
            <a:off x="10457089" y="4787638"/>
            <a:ext cx="227721" cy="6993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5"/>
            <a:endCxn id="10" idx="0"/>
          </p:cNvCxnSpPr>
          <p:nvPr/>
        </p:nvCxnSpPr>
        <p:spPr>
          <a:xfrm>
            <a:off x="11239019" y="4787638"/>
            <a:ext cx="620966" cy="6993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60378" y="2235837"/>
            <a:ext cx="148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root</a:t>
            </a:r>
          </a:p>
        </p:txBody>
      </p:sp>
      <p:cxnSp>
        <p:nvCxnSpPr>
          <p:cNvPr id="34" name="Straight Arrow Connector 33"/>
          <p:cNvCxnSpPr>
            <a:endCxn id="4" idx="0"/>
          </p:cNvCxnSpPr>
          <p:nvPr/>
        </p:nvCxnSpPr>
        <p:spPr>
          <a:xfrm>
            <a:off x="9987637" y="2650092"/>
            <a:ext cx="1" cy="246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39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408"/>
            <a:ext cx="10515600" cy="1136129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Tree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206" y="1473958"/>
            <a:ext cx="10780594" cy="4703005"/>
          </a:xfrm>
        </p:spPr>
        <p:txBody>
          <a:bodyPr/>
          <a:lstStyle/>
          <a:p>
            <a:r>
              <a:rPr lang="en-US"/>
              <a:t>Typically drawn upside down, with the root at the top and leaves at the bottom</a:t>
            </a:r>
          </a:p>
          <a:p>
            <a:r>
              <a:rPr lang="en-US"/>
              <a:t>One access point: the root</a:t>
            </a:r>
          </a:p>
          <a:p>
            <a:r>
              <a:rPr lang="en-US"/>
              <a:t>All nodes other than the root have one parent</a:t>
            </a:r>
          </a:p>
          <a:p>
            <a:r>
              <a:rPr lang="en-US" b="1"/>
              <a:t>siblings</a:t>
            </a:r>
            <a:r>
              <a:rPr lang="en-US"/>
              <a:t>: two nodes with the same parent</a:t>
            </a:r>
          </a:p>
          <a:p>
            <a:r>
              <a:rPr lang="en-US" b="1"/>
              <a:t>edge</a:t>
            </a:r>
            <a:r>
              <a:rPr lang="en-US"/>
              <a:t>: the link from one node to another</a:t>
            </a:r>
          </a:p>
          <a:p>
            <a:r>
              <a:rPr lang="en-US" b="1"/>
              <a:t>path length</a:t>
            </a:r>
            <a:r>
              <a:rPr lang="en-US"/>
              <a:t>: the number of edges traversed to get from one node to another</a:t>
            </a:r>
          </a:p>
        </p:txBody>
      </p:sp>
    </p:spTree>
    <p:extLst>
      <p:ext uri="{BB962C8B-B14F-4D97-AF65-F5344CB8AC3E}">
        <p14:creationId xmlns:p14="http://schemas.microsoft.com/office/powerpoint/2010/main" val="9624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Tree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881" y="1508166"/>
            <a:ext cx="11744696" cy="5094515"/>
          </a:xfrm>
        </p:spPr>
        <p:txBody>
          <a:bodyPr/>
          <a:lstStyle/>
          <a:p>
            <a:r>
              <a:rPr lang="en-US" b="1"/>
              <a:t>depth</a:t>
            </a:r>
            <a:r>
              <a:rPr lang="en-US"/>
              <a:t>: the path length from the root of the tree to this node</a:t>
            </a:r>
          </a:p>
          <a:p>
            <a:r>
              <a:rPr lang="en-US" b="1"/>
              <a:t>height of a node</a:t>
            </a:r>
            <a:r>
              <a:rPr lang="en-US"/>
              <a:t>: maximum distance (path length) of any leaf from this node</a:t>
            </a:r>
          </a:p>
          <a:p>
            <a:pPr lvl="1"/>
            <a:r>
              <a:rPr lang="en-US"/>
              <a:t>leaf has height of 0</a:t>
            </a:r>
          </a:p>
          <a:p>
            <a:pPr lvl="1"/>
            <a:r>
              <a:rPr lang="en-US"/>
              <a:t>height of a tree: the height of the root of the tree</a:t>
            </a:r>
          </a:p>
          <a:p>
            <a:r>
              <a:rPr lang="en-US" b="1"/>
              <a:t>descendants</a:t>
            </a:r>
            <a:r>
              <a:rPr lang="en-US"/>
              <a:t>: nodes that can be reached via 1 or more edges from this node</a:t>
            </a:r>
          </a:p>
          <a:p>
            <a:r>
              <a:rPr lang="en-US" b="1"/>
              <a:t>ancestors</a:t>
            </a:r>
            <a:r>
              <a:rPr lang="en-US"/>
              <a:t>: nodes for which this node is a descendant</a:t>
            </a:r>
          </a:p>
        </p:txBody>
      </p:sp>
    </p:spTree>
    <p:extLst>
      <p:ext uri="{BB962C8B-B14F-4D97-AF65-F5344CB8AC3E}">
        <p14:creationId xmlns:p14="http://schemas.microsoft.com/office/powerpoint/2010/main" val="165266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73184" y="2795094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/>
          <p:cNvSpPr/>
          <p:nvPr/>
        </p:nvSpPr>
        <p:spPr>
          <a:xfrm>
            <a:off x="5033158" y="1843088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4227615" y="2795094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7208322" y="2795094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2173184" y="4082267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3486397" y="4082267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843152" y="4082267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Oval 11"/>
          <p:cNvSpPr/>
          <p:nvPr/>
        </p:nvSpPr>
        <p:spPr>
          <a:xfrm>
            <a:off x="6199907" y="4082267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3" name="Oval 12"/>
          <p:cNvSpPr/>
          <p:nvPr/>
        </p:nvSpPr>
        <p:spPr>
          <a:xfrm>
            <a:off x="7534891" y="4002378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4" name="Oval 13"/>
          <p:cNvSpPr/>
          <p:nvPr/>
        </p:nvSpPr>
        <p:spPr>
          <a:xfrm>
            <a:off x="8999020" y="4001294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5" name="Oval 14"/>
          <p:cNvSpPr/>
          <p:nvPr/>
        </p:nvSpPr>
        <p:spPr>
          <a:xfrm>
            <a:off x="8425541" y="5209662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6" name="Oval 15"/>
          <p:cNvSpPr/>
          <p:nvPr/>
        </p:nvSpPr>
        <p:spPr>
          <a:xfrm>
            <a:off x="10082150" y="5209662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7" name="Oval 16"/>
          <p:cNvSpPr/>
          <p:nvPr/>
        </p:nvSpPr>
        <p:spPr>
          <a:xfrm>
            <a:off x="6199907" y="5209662"/>
            <a:ext cx="890650" cy="807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18509" y="2246849"/>
            <a:ext cx="2414649" cy="54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7" idx="0"/>
          </p:cNvCxnSpPr>
          <p:nvPr/>
        </p:nvCxnSpPr>
        <p:spPr>
          <a:xfrm flipH="1">
            <a:off x="4672940" y="2532351"/>
            <a:ext cx="490651" cy="26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5917968" y="2246848"/>
            <a:ext cx="1735679" cy="54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4"/>
            <a:endCxn id="9" idx="0"/>
          </p:cNvCxnSpPr>
          <p:nvPr/>
        </p:nvCxnSpPr>
        <p:spPr>
          <a:xfrm>
            <a:off x="2618509" y="3602616"/>
            <a:ext cx="0" cy="47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3"/>
            <a:endCxn id="10" idx="0"/>
          </p:cNvCxnSpPr>
          <p:nvPr/>
        </p:nvCxnSpPr>
        <p:spPr>
          <a:xfrm flipH="1">
            <a:off x="3931722" y="3484357"/>
            <a:ext cx="426326" cy="59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5"/>
          </p:cNvCxnSpPr>
          <p:nvPr/>
        </p:nvCxnSpPr>
        <p:spPr>
          <a:xfrm>
            <a:off x="4987832" y="3484357"/>
            <a:ext cx="300645" cy="59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</p:cNvCxnSpPr>
          <p:nvPr/>
        </p:nvCxnSpPr>
        <p:spPr>
          <a:xfrm flipH="1">
            <a:off x="6645232" y="3484357"/>
            <a:ext cx="693523" cy="55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3" idx="0"/>
          </p:cNvCxnSpPr>
          <p:nvPr/>
        </p:nvCxnSpPr>
        <p:spPr>
          <a:xfrm>
            <a:off x="7653647" y="3602616"/>
            <a:ext cx="326569" cy="39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5"/>
            <a:endCxn id="14" idx="0"/>
          </p:cNvCxnSpPr>
          <p:nvPr/>
        </p:nvCxnSpPr>
        <p:spPr>
          <a:xfrm>
            <a:off x="7968539" y="3484357"/>
            <a:ext cx="1475806" cy="51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4"/>
            <a:endCxn id="17" idx="0"/>
          </p:cNvCxnSpPr>
          <p:nvPr/>
        </p:nvCxnSpPr>
        <p:spPr>
          <a:xfrm>
            <a:off x="6645232" y="4889789"/>
            <a:ext cx="0" cy="319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4" idx="3"/>
            <a:endCxn id="15" idx="0"/>
          </p:cNvCxnSpPr>
          <p:nvPr/>
        </p:nvCxnSpPr>
        <p:spPr>
          <a:xfrm flipH="1">
            <a:off x="8870866" y="4690557"/>
            <a:ext cx="258587" cy="51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5"/>
            <a:endCxn id="16" idx="0"/>
          </p:cNvCxnSpPr>
          <p:nvPr/>
        </p:nvCxnSpPr>
        <p:spPr>
          <a:xfrm>
            <a:off x="9759237" y="4690557"/>
            <a:ext cx="768238" cy="519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4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tree on the previous slide, what's the depth of the node containing M?</a:t>
            </a:r>
          </a:p>
          <a:p>
            <a:pPr marL="0" indent="0">
              <a:buNone/>
            </a:pPr>
            <a:r>
              <a:rPr lang="en-US"/>
              <a:t>A. 0</a:t>
            </a:r>
          </a:p>
          <a:p>
            <a:pPr marL="0" indent="0">
              <a:buNone/>
            </a:pPr>
            <a:r>
              <a:rPr lang="en-US"/>
              <a:t>B. 1</a:t>
            </a:r>
          </a:p>
          <a:p>
            <a:pPr marL="0" indent="0">
              <a:buNone/>
            </a:pPr>
            <a:r>
              <a:rPr lang="en-US"/>
              <a:t>C. 2</a:t>
            </a:r>
          </a:p>
          <a:p>
            <a:pPr marL="0" indent="0">
              <a:buNone/>
            </a:pPr>
            <a:r>
              <a:rPr lang="en-US"/>
              <a:t>D. 3</a:t>
            </a:r>
          </a:p>
          <a:p>
            <a:pPr marL="0" indent="0">
              <a:buNone/>
            </a:pPr>
            <a:r>
              <a:rPr lang="en-US"/>
              <a:t>E. 4</a:t>
            </a:r>
          </a:p>
        </p:txBody>
      </p:sp>
    </p:spTree>
    <p:extLst>
      <p:ext uri="{BB962C8B-B14F-4D97-AF65-F5344CB8AC3E}">
        <p14:creationId xmlns:p14="http://schemas.microsoft.com/office/powerpoint/2010/main" val="162662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Full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full binary tree: binary tree in which every node has 0 or 2 children</a:t>
            </a:r>
          </a:p>
        </p:txBody>
      </p:sp>
      <p:sp>
        <p:nvSpPr>
          <p:cNvPr id="4" name="Oval 3"/>
          <p:cNvSpPr/>
          <p:nvPr/>
        </p:nvSpPr>
        <p:spPr>
          <a:xfrm>
            <a:off x="4785755" y="2541318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69216" y="3528812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3639" y="3492364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85067" y="4496658"/>
            <a:ext cx="684149" cy="795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33354" y="4496658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51553" y="4458977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51992" y="4496658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41867" y="5808827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0" y="5763291"/>
            <a:ext cx="724395" cy="7362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3"/>
            <a:endCxn id="5" idx="0"/>
          </p:cNvCxnSpPr>
          <p:nvPr/>
        </p:nvCxnSpPr>
        <p:spPr>
          <a:xfrm flipH="1">
            <a:off x="4331414" y="3169765"/>
            <a:ext cx="560426" cy="359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6" idx="0"/>
          </p:cNvCxnSpPr>
          <p:nvPr/>
        </p:nvCxnSpPr>
        <p:spPr>
          <a:xfrm>
            <a:off x="5404065" y="3169765"/>
            <a:ext cx="971772" cy="32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0"/>
          </p:cNvCxnSpPr>
          <p:nvPr/>
        </p:nvCxnSpPr>
        <p:spPr>
          <a:xfrm flipH="1">
            <a:off x="3627142" y="4157259"/>
            <a:ext cx="448159" cy="33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5"/>
            <a:endCxn id="8" idx="0"/>
          </p:cNvCxnSpPr>
          <p:nvPr/>
        </p:nvCxnSpPr>
        <p:spPr>
          <a:xfrm>
            <a:off x="4587526" y="4157259"/>
            <a:ext cx="408026" cy="339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9" idx="0"/>
          </p:cNvCxnSpPr>
          <p:nvPr/>
        </p:nvCxnSpPr>
        <p:spPr>
          <a:xfrm flipH="1">
            <a:off x="5813751" y="4120811"/>
            <a:ext cx="305973" cy="33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5"/>
            <a:endCxn id="10" idx="0"/>
          </p:cNvCxnSpPr>
          <p:nvPr/>
        </p:nvCxnSpPr>
        <p:spPr>
          <a:xfrm>
            <a:off x="6631949" y="4120811"/>
            <a:ext cx="482241" cy="3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1" idx="0"/>
          </p:cNvCxnSpPr>
          <p:nvPr/>
        </p:nvCxnSpPr>
        <p:spPr>
          <a:xfrm flipH="1">
            <a:off x="5404065" y="5087424"/>
            <a:ext cx="153573" cy="72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5"/>
            <a:endCxn id="12" idx="0"/>
          </p:cNvCxnSpPr>
          <p:nvPr/>
        </p:nvCxnSpPr>
        <p:spPr>
          <a:xfrm>
            <a:off x="6069863" y="5087424"/>
            <a:ext cx="388335" cy="67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60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What's the maximum height of a full binary tree with 11 nodes?</a:t>
            </a:r>
          </a:p>
          <a:p>
            <a:pPr marL="0" indent="0">
              <a:buNone/>
            </a:pPr>
            <a:r>
              <a:rPr lang="en-US"/>
              <a:t>A. 1</a:t>
            </a:r>
          </a:p>
          <a:p>
            <a:pPr marL="0" indent="0">
              <a:buNone/>
            </a:pPr>
            <a:r>
              <a:rPr lang="en-US"/>
              <a:t>B. 3</a:t>
            </a:r>
          </a:p>
          <a:p>
            <a:pPr marL="0" indent="0">
              <a:buNone/>
            </a:pPr>
            <a:r>
              <a:rPr lang="en-US"/>
              <a:t>C. 5</a:t>
            </a:r>
          </a:p>
          <a:p>
            <a:pPr marL="0" indent="0">
              <a:buNone/>
            </a:pPr>
            <a:r>
              <a:rPr lang="en-US"/>
              <a:t>D. 7</a:t>
            </a:r>
          </a:p>
          <a:p>
            <a:pPr marL="0" indent="0">
              <a:buNone/>
            </a:pPr>
            <a:r>
              <a:rPr lang="en-US"/>
              <a:t>E. No full binary tree has 11 nodes</a:t>
            </a:r>
          </a:p>
        </p:txBody>
      </p:sp>
    </p:spTree>
    <p:extLst>
      <p:ext uri="{BB962C8B-B14F-4D97-AF65-F5344CB8AC3E}">
        <p14:creationId xmlns:p14="http://schemas.microsoft.com/office/powerpoint/2010/main" val="144704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</TotalTime>
  <Words>1249</Words>
  <Application>Microsoft Macintosh PowerPoint</Application>
  <PresentationFormat>Widescreen</PresentationFormat>
  <Paragraphs>216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Courier New</vt:lpstr>
      <vt:lpstr>Mangal</vt:lpstr>
      <vt:lpstr>Wingdings</vt:lpstr>
      <vt:lpstr>Arial</vt:lpstr>
      <vt:lpstr>Office Theme</vt:lpstr>
      <vt:lpstr>Binary Trees</vt:lpstr>
      <vt:lpstr>Trees in Computing</vt:lpstr>
      <vt:lpstr>Tree</vt:lpstr>
      <vt:lpstr>Tree Properties</vt:lpstr>
      <vt:lpstr>Tree Properties</vt:lpstr>
      <vt:lpstr>Example</vt:lpstr>
      <vt:lpstr>Question</vt:lpstr>
      <vt:lpstr>Full Binary Tree</vt:lpstr>
      <vt:lpstr>Question</vt:lpstr>
      <vt:lpstr>Complete Binary Tree</vt:lpstr>
      <vt:lpstr>Question</vt:lpstr>
      <vt:lpstr>Perfect Binary Tree</vt:lpstr>
      <vt:lpstr>Tree Node</vt:lpstr>
      <vt:lpstr>TreeNode struct</vt:lpstr>
      <vt:lpstr>Example</vt:lpstr>
      <vt:lpstr>BinaryTree class: interface (cont'd)</vt:lpstr>
      <vt:lpstr>Binary Tree Traversals</vt:lpstr>
      <vt:lpstr>Binary Tree Traversals</vt:lpstr>
      <vt:lpstr>Question</vt:lpstr>
      <vt:lpstr>print Method</vt:lpstr>
      <vt:lpstr>print Method</vt:lpstr>
      <vt:lpstr>Tree Methods</vt:lpstr>
      <vt:lpstr>Exercise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Trees</dc:title>
  <dc:creator>Mary Eberlein</dc:creator>
  <cp:lastModifiedBy>Mary Eberlein</cp:lastModifiedBy>
  <cp:revision>26</cp:revision>
  <dcterms:created xsi:type="dcterms:W3CDTF">2017-11-07T20:26:03Z</dcterms:created>
  <dcterms:modified xsi:type="dcterms:W3CDTF">2017-11-20T04:00:06Z</dcterms:modified>
</cp:coreProperties>
</file>